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81" r:id="rId3"/>
    <p:sldId id="305" r:id="rId4"/>
    <p:sldId id="313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33" userDrawn="1">
          <p15:clr>
            <a:srgbClr val="A4A3A4"/>
          </p15:clr>
        </p15:guide>
        <p15:guide id="2" pos="76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9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4660"/>
  </p:normalViewPr>
  <p:slideViewPr>
    <p:cSldViewPr snapToGrid="0">
      <p:cViewPr>
        <p:scale>
          <a:sx n="125" d="100"/>
          <a:sy n="125" d="100"/>
        </p:scale>
        <p:origin x="-216" y="-72"/>
      </p:cViewPr>
      <p:guideLst>
        <p:guide orient="horz" pos="4133"/>
        <p:guide pos="76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C059D8E5-1FC0-4D7A-A63B-BA8291FFFF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24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970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A4384C-EF81-4F28-8874-2F4DE2ACC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5D4320D-FD20-4A41-AE10-2028AF397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CD43A1A-C22F-4A32-B0DC-037171B7E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8FDB-F707-4B60-86F6-A52298CE6671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9BF92BF-41CA-4B03-B558-7CEF9A280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C68A3C3-B928-4A06-AA85-B64A44DB5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E0CF-E0CC-4298-8408-C999A67208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685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049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3" descr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1285"/>
            <a:ext cx="12192002" cy="685542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CuadroTexto 6"/>
          <p:cNvSpPr txBox="1"/>
          <p:nvPr/>
        </p:nvSpPr>
        <p:spPr>
          <a:xfrm>
            <a:off x="1864758" y="4748670"/>
            <a:ext cx="8488273" cy="1200329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600" b="1" cap="small" spc="500" dirty="0">
                <a:solidFill>
                  <a:schemeClr val="bg1"/>
                </a:solidFill>
                <a:latin typeface="Open sans"/>
                <a:cs typeface="Arial" panose="020B0604020202020204" pitchFamily="34" charset="0"/>
              </a:rPr>
              <a:t>Captura correcta </a:t>
            </a:r>
            <a:r>
              <a:rPr lang="es-MX" sz="3600" b="1" cap="small" spc="500" dirty="0" smtClean="0">
                <a:solidFill>
                  <a:schemeClr val="bg1"/>
                </a:solidFill>
                <a:latin typeface="Open sans"/>
                <a:cs typeface="Arial" panose="020B0604020202020204" pitchFamily="34" charset="0"/>
              </a:rPr>
              <a:t>Formato Remuneraciones</a:t>
            </a:r>
            <a:endParaRPr lang="es-MX" sz="3600" b="1" cap="small" spc="500" dirty="0">
              <a:solidFill>
                <a:schemeClr val="bg1"/>
              </a:solidFill>
              <a:latin typeface="Open sans"/>
              <a:cs typeface="Arial" panose="020B0604020202020204" pitchFamily="34" charset="0"/>
            </a:endParaRPr>
          </a:p>
        </p:txBody>
      </p:sp>
      <p:pic>
        <p:nvPicPr>
          <p:cNvPr id="10" name="Picture 4" descr="https://www.plataformadetransparencia.org.mx/inai-tema-theme/images/logoheader.png"/>
          <p:cNvPicPr>
            <a:picLocks noChangeAspect="1" noChangeArrowheads="1"/>
          </p:cNvPicPr>
          <p:nvPr/>
        </p:nvPicPr>
        <p:blipFill rotWithShape="1">
          <a:blip r:embed="rId3" cstate="screen">
            <a:clrChange>
              <a:clrFrom>
                <a:srgbClr val="000000">
                  <a:alpha val="784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91871" y="308526"/>
            <a:ext cx="4234048" cy="229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1773260" y="2923834"/>
            <a:ext cx="8656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 L  A  T  A  F  O  R  M  A    N  A  C  I  O  N  A  L    D  E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741008" y="3414308"/>
            <a:ext cx="8712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R A N S P A R E N C I A</a:t>
            </a:r>
          </a:p>
        </p:txBody>
      </p:sp>
    </p:spTree>
    <p:extLst>
      <p:ext uri="{BB962C8B-B14F-4D97-AF65-F5344CB8AC3E}">
        <p14:creationId xmlns:p14="http://schemas.microsoft.com/office/powerpoint/2010/main" val="57965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C1995805-86FF-43CD-9065-791A5AB63E2B}"/>
              </a:ext>
            </a:extLst>
          </p:cNvPr>
          <p:cNvSpPr/>
          <p:nvPr/>
        </p:nvSpPr>
        <p:spPr>
          <a:xfrm>
            <a:off x="8386619" y="36945"/>
            <a:ext cx="3777673" cy="775855"/>
          </a:xfrm>
          <a:prstGeom prst="rect">
            <a:avLst/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509F9EA1-1F8A-46A4-B44B-9D2F976A0737}"/>
              </a:ext>
            </a:extLst>
          </p:cNvPr>
          <p:cNvSpPr txBox="1"/>
          <p:nvPr/>
        </p:nvSpPr>
        <p:spPr>
          <a:xfrm>
            <a:off x="8446655" y="70929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1"/>
                </a:solidFill>
              </a:rPr>
              <a:t>Artículo 70, fracción VIII, Remuneración bruta y neta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B6746B1A-2A4A-406F-9FAD-4EDBF3B717B0}"/>
              </a:ext>
            </a:extLst>
          </p:cNvPr>
          <p:cNvSpPr txBox="1"/>
          <p:nvPr/>
        </p:nvSpPr>
        <p:spPr>
          <a:xfrm>
            <a:off x="666574" y="1037640"/>
            <a:ext cx="1089588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s-MX" sz="2200" b="1" dirty="0"/>
              <a:t>Cambios en el formato: Sí</a:t>
            </a:r>
          </a:p>
          <a:p>
            <a:pPr marL="800100" lvl="1" indent="-342900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s-MX" sz="2000" dirty="0"/>
              <a:t>Cambios en la redacción del texto explicativo (el formato de remuneraciones no cambia) y se adiciona un formato para el tabulador de sueldos.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s-MX" sz="2200" b="1" dirty="0"/>
              <a:t>Periodicidad: Trimestral</a:t>
            </a:r>
          </a:p>
          <a:p>
            <a:pPr marL="800100" lvl="1" indent="-342900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s-MX" sz="2000" dirty="0"/>
              <a:t>Nota: este formato se capturaba de manera semestral con información vigente; esto significaba cambios durante el periodo que transcurría. Ahora se capturará información trimestral y NO será necesario reportar los cambios que se lleven a cabo en el periodo que corre.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s-MX" sz="2200" b="1" dirty="0"/>
              <a:t>Qué se captura:</a:t>
            </a:r>
          </a:p>
          <a:p>
            <a:pPr marL="800100" lvl="1" indent="-342900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s-MX" sz="2000" dirty="0"/>
              <a:t>Los datos de las percepciones de los servidores públicos al cierre del trimestre. En términos prácticos, se reporta la nómina como quedó al cierre del trimestre: </a:t>
            </a:r>
            <a:r>
              <a:rPr lang="es-MX" sz="2000" b="1" dirty="0">
                <a:solidFill>
                  <a:srgbClr val="0070C0"/>
                </a:solidFill>
              </a:rPr>
              <a:t>31 de marzo, 30 de junio, 30 de septiembre y 31 de diciembre</a:t>
            </a:r>
            <a:endParaRPr lang="es-MX" sz="2200" b="1" dirty="0">
              <a:solidFill>
                <a:srgbClr val="0070C0"/>
              </a:solidFill>
            </a:endParaRP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s-MX" sz="2200" b="1" dirty="0"/>
              <a:t>Cómo se capturan las fechas de inicio y término del periodo que se reporta:</a:t>
            </a:r>
          </a:p>
          <a:p>
            <a:pPr marL="800100" lvl="1" indent="-342900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s-MX" sz="2000" dirty="0"/>
              <a:t>Fecha de inicio: 01/01/2021</a:t>
            </a:r>
          </a:p>
          <a:p>
            <a:pPr marL="800100" lvl="1" indent="-342900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s-MX" sz="2000" dirty="0"/>
              <a:t>Fecha de término: 31/03/2021</a:t>
            </a:r>
          </a:p>
        </p:txBody>
      </p:sp>
    </p:spTree>
    <p:extLst>
      <p:ext uri="{BB962C8B-B14F-4D97-AF65-F5344CB8AC3E}">
        <p14:creationId xmlns:p14="http://schemas.microsoft.com/office/powerpoint/2010/main" val="228858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C1995805-86FF-43CD-9065-791A5AB63E2B}"/>
              </a:ext>
            </a:extLst>
          </p:cNvPr>
          <p:cNvSpPr/>
          <p:nvPr/>
        </p:nvSpPr>
        <p:spPr>
          <a:xfrm>
            <a:off x="7818584" y="997526"/>
            <a:ext cx="3777673" cy="775855"/>
          </a:xfrm>
          <a:prstGeom prst="rect">
            <a:avLst/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7E138E2-FD34-40A0-928A-4A42ED01B4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708" y="36945"/>
            <a:ext cx="7142879" cy="647468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509F9EA1-1F8A-46A4-B44B-9D2F976A0737}"/>
              </a:ext>
            </a:extLst>
          </p:cNvPr>
          <p:cNvSpPr txBox="1"/>
          <p:nvPr/>
        </p:nvSpPr>
        <p:spPr>
          <a:xfrm>
            <a:off x="7878620" y="103151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1"/>
                </a:solidFill>
              </a:rPr>
              <a:t>Artículo 70, fracción VIII, Remuneración bruta y neta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D02B8154-A705-48E7-BEFA-D57A67ADAC94}"/>
              </a:ext>
            </a:extLst>
          </p:cNvPr>
          <p:cNvSpPr txBox="1"/>
          <p:nvPr/>
        </p:nvSpPr>
        <p:spPr>
          <a:xfrm>
            <a:off x="8525163" y="3158836"/>
            <a:ext cx="3084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7030A0"/>
                </a:solidFill>
              </a:rPr>
              <a:t>Nueva redacción para aclarar los criterios de carga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xmlns="" id="{9322FDE6-F787-412D-86E0-17952935F2F8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7232073" y="3482002"/>
            <a:ext cx="1293090" cy="0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1B7BA2E1-C894-4E54-BBAD-504C05393813}"/>
              </a:ext>
            </a:extLst>
          </p:cNvPr>
          <p:cNvSpPr txBox="1"/>
          <p:nvPr/>
        </p:nvSpPr>
        <p:spPr>
          <a:xfrm>
            <a:off x="8141854" y="4350069"/>
            <a:ext cx="308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7030A0"/>
                </a:solidFill>
              </a:rPr>
              <a:t>Se incluye un formato nuevo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6AD9DCB2-AC51-4E0F-90CF-68ADF94707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72218" y="5295945"/>
            <a:ext cx="4424218" cy="1558637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8E6A0A0F-DA4E-4795-9542-7A1AC137597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32073" y="4829006"/>
            <a:ext cx="3629891" cy="466939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2A8F9EDD-7F84-4674-B453-0D82844B797E}"/>
              </a:ext>
            </a:extLst>
          </p:cNvPr>
          <p:cNvSpPr/>
          <p:nvPr/>
        </p:nvSpPr>
        <p:spPr>
          <a:xfrm>
            <a:off x="324273" y="3376656"/>
            <a:ext cx="6524202" cy="623843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38B3CD54-2A9A-44AC-BEC8-47082350ECE0}"/>
              </a:ext>
            </a:extLst>
          </p:cNvPr>
          <p:cNvSpPr/>
          <p:nvPr/>
        </p:nvSpPr>
        <p:spPr>
          <a:xfrm>
            <a:off x="1933574" y="5067300"/>
            <a:ext cx="714375" cy="228645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85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5731FCDF-5DE9-4F05-8083-BD359F5DE6D9}"/>
              </a:ext>
            </a:extLst>
          </p:cNvPr>
          <p:cNvGrpSpPr/>
          <p:nvPr/>
        </p:nvGrpSpPr>
        <p:grpSpPr>
          <a:xfrm>
            <a:off x="7681924" y="1869805"/>
            <a:ext cx="4510075" cy="4414173"/>
            <a:chOff x="7681924" y="1869805"/>
            <a:chExt cx="4510075" cy="4414173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xmlns="" id="{83944889-EAEC-4C05-A965-F64389BA4B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681924" y="2303253"/>
              <a:ext cx="4510075" cy="3980725"/>
            </a:xfrm>
            <a:prstGeom prst="rect">
              <a:avLst/>
            </a:prstGeom>
            <a:ln w="25400">
              <a:solidFill>
                <a:schemeClr val="accent1"/>
              </a:solidFill>
            </a:ln>
          </p:spPr>
        </p:pic>
        <p:pic>
          <p:nvPicPr>
            <p:cNvPr id="4" name="Imagen 3">
              <a:extLst>
                <a:ext uri="{FF2B5EF4-FFF2-40B4-BE49-F238E27FC236}">
                  <a16:creationId xmlns:a16="http://schemas.microsoft.com/office/drawing/2014/main" xmlns="" id="{B3DED58F-5C95-47E7-B64E-24610D0659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528939" y="2369929"/>
              <a:ext cx="845709" cy="114301"/>
            </a:xfrm>
            <a:prstGeom prst="rect">
              <a:avLst/>
            </a:prstGeom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xmlns="" id="{FFB773DF-B57D-41B0-9588-CC519B290DE5}"/>
                </a:ext>
              </a:extLst>
            </p:cNvPr>
            <p:cNvSpPr txBox="1"/>
            <p:nvPr/>
          </p:nvSpPr>
          <p:spPr>
            <a:xfrm>
              <a:off x="8039100" y="1869805"/>
              <a:ext cx="3962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>
                  <a:solidFill>
                    <a:srgbClr val="C00000"/>
                  </a:solidFill>
                </a:rPr>
                <a:t>Buscador Temático (Sueldos)</a:t>
              </a: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3077797F-0474-49CA-BDD9-A299D75E3976}"/>
              </a:ext>
            </a:extLst>
          </p:cNvPr>
          <p:cNvGrpSpPr/>
          <p:nvPr/>
        </p:nvGrpSpPr>
        <p:grpSpPr>
          <a:xfrm>
            <a:off x="0" y="0"/>
            <a:ext cx="7583266" cy="6858000"/>
            <a:chOff x="0" y="0"/>
            <a:chExt cx="7583266" cy="6858000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xmlns="" id="{69172F92-FCEB-42FD-B0F0-B5514E1F08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7583266" cy="6858000"/>
            </a:xfrm>
            <a:prstGeom prst="rect">
              <a:avLst/>
            </a:prstGeom>
          </p:spPr>
        </p:pic>
        <p:pic>
          <p:nvPicPr>
            <p:cNvPr id="8" name="Imagen 7">
              <a:extLst>
                <a:ext uri="{FF2B5EF4-FFF2-40B4-BE49-F238E27FC236}">
                  <a16:creationId xmlns:a16="http://schemas.microsoft.com/office/drawing/2014/main" xmlns="" id="{1225476F-A32B-46AA-BE17-225016F708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96573" y="256813"/>
              <a:ext cx="6110001" cy="347034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xmlns="" id="{AB1173D6-E341-4013-91E9-6B78EE3534CA}"/>
                </a:ext>
              </a:extLst>
            </p:cNvPr>
            <p:cNvSpPr txBox="1"/>
            <p:nvPr/>
          </p:nvSpPr>
          <p:spPr>
            <a:xfrm>
              <a:off x="1724025" y="230275"/>
              <a:ext cx="3962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>
                  <a:solidFill>
                    <a:srgbClr val="C00000"/>
                  </a:solidFill>
                </a:rPr>
                <a:t>Buscador Nacional (General)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xmlns="" id="{0DA85772-AEE7-434E-8287-2C33FBCDC1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250041" y="2293728"/>
              <a:ext cx="845709" cy="114301"/>
            </a:xfrm>
            <a:prstGeom prst="rect">
              <a:avLst/>
            </a:prstGeom>
          </p:spPr>
        </p:pic>
      </p:grp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xmlns="" id="{02CDB5FD-BDB2-4232-BAC8-DCCF53D4BE4F}"/>
              </a:ext>
            </a:extLst>
          </p:cNvPr>
          <p:cNvCxnSpPr>
            <a:cxnSpLocks/>
          </p:cNvCxnSpPr>
          <p:nvPr/>
        </p:nvCxnSpPr>
        <p:spPr>
          <a:xfrm>
            <a:off x="4028536" y="3036498"/>
            <a:ext cx="3734339" cy="125802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484A0278-1F79-4943-8F2B-8C8553FCF379}"/>
              </a:ext>
            </a:extLst>
          </p:cNvPr>
          <p:cNvCxnSpPr>
            <a:cxnSpLocks/>
          </p:cNvCxnSpPr>
          <p:nvPr/>
        </p:nvCxnSpPr>
        <p:spPr>
          <a:xfrm flipV="1">
            <a:off x="3971925" y="3400425"/>
            <a:ext cx="3800475" cy="1619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xmlns="" id="{CCD59489-6A24-42F6-9A8D-0C304FC3DEE6}"/>
              </a:ext>
            </a:extLst>
          </p:cNvPr>
          <p:cNvCxnSpPr>
            <a:cxnSpLocks/>
          </p:cNvCxnSpPr>
          <p:nvPr/>
        </p:nvCxnSpPr>
        <p:spPr>
          <a:xfrm flipV="1">
            <a:off x="3971925" y="4010025"/>
            <a:ext cx="3790950" cy="104775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xmlns="" id="{31A349F4-5ED0-4FFD-A27D-26F893AB2081}"/>
              </a:ext>
            </a:extLst>
          </p:cNvPr>
          <p:cNvCxnSpPr>
            <a:cxnSpLocks/>
          </p:cNvCxnSpPr>
          <p:nvPr/>
        </p:nvCxnSpPr>
        <p:spPr>
          <a:xfrm flipV="1">
            <a:off x="3971925" y="4200525"/>
            <a:ext cx="3800475" cy="266702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xmlns="" id="{FF0965C5-5460-46DC-AAB0-6BE242207BCE}"/>
              </a:ext>
            </a:extLst>
          </p:cNvPr>
          <p:cNvCxnSpPr>
            <a:cxnSpLocks/>
          </p:cNvCxnSpPr>
          <p:nvPr/>
        </p:nvCxnSpPr>
        <p:spPr>
          <a:xfrm flipV="1">
            <a:off x="3971925" y="4381500"/>
            <a:ext cx="3781425" cy="85726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xmlns="" id="{79523045-4C69-4516-AD59-4EB3A11A7E10}"/>
              </a:ext>
            </a:extLst>
          </p:cNvPr>
          <p:cNvCxnSpPr>
            <a:cxnSpLocks/>
          </p:cNvCxnSpPr>
          <p:nvPr/>
        </p:nvCxnSpPr>
        <p:spPr>
          <a:xfrm flipV="1">
            <a:off x="3971925" y="4686300"/>
            <a:ext cx="3800475" cy="114301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xmlns="" id="{09E4E6D9-BAC3-4E28-B75B-0B8A96F95EBF}"/>
              </a:ext>
            </a:extLst>
          </p:cNvPr>
          <p:cNvCxnSpPr>
            <a:cxnSpLocks/>
          </p:cNvCxnSpPr>
          <p:nvPr/>
        </p:nvCxnSpPr>
        <p:spPr>
          <a:xfrm>
            <a:off x="3971925" y="4800600"/>
            <a:ext cx="3771900" cy="5715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xmlns="" id="{109C83FC-3CB8-4B06-AD28-1CCFE9F09886}"/>
              </a:ext>
            </a:extLst>
          </p:cNvPr>
          <p:cNvCxnSpPr>
            <a:cxnSpLocks/>
          </p:cNvCxnSpPr>
          <p:nvPr/>
        </p:nvCxnSpPr>
        <p:spPr>
          <a:xfrm flipV="1">
            <a:off x="3971925" y="5048250"/>
            <a:ext cx="3790950" cy="117578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xmlns="" id="{401E1ADC-BAF5-45D2-979B-F97BA3ADC996}"/>
              </a:ext>
            </a:extLst>
          </p:cNvPr>
          <p:cNvCxnSpPr>
            <a:cxnSpLocks/>
          </p:cNvCxnSpPr>
          <p:nvPr/>
        </p:nvCxnSpPr>
        <p:spPr>
          <a:xfrm flipV="1">
            <a:off x="3990975" y="5372101"/>
            <a:ext cx="3771900" cy="114299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D28F9D2F-B937-4AD0-8FC0-1203292920EC}"/>
              </a:ext>
            </a:extLst>
          </p:cNvPr>
          <p:cNvSpPr txBox="1"/>
          <p:nvPr/>
        </p:nvSpPr>
        <p:spPr>
          <a:xfrm>
            <a:off x="7860511" y="180613"/>
            <a:ext cx="3962400" cy="1015663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1"/>
                </a:solidFill>
              </a:rPr>
              <a:t>VISUALIZACIÓN DE LA FORMA CORRECTA DE CAPTURAR EL FORMATO</a:t>
            </a:r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ABBA6614-15F8-4EC3-9515-71B4CB025620}"/>
              </a:ext>
            </a:extLst>
          </p:cNvPr>
          <p:cNvGrpSpPr/>
          <p:nvPr/>
        </p:nvGrpSpPr>
        <p:grpSpPr>
          <a:xfrm>
            <a:off x="5589905" y="352348"/>
            <a:ext cx="6602095" cy="6096153"/>
            <a:chOff x="4694439" y="333375"/>
            <a:chExt cx="6602095" cy="6096153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xmlns="" id="{B4454B0A-4B7D-4C4B-9106-4B050974A8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95709" y="695175"/>
              <a:ext cx="6600825" cy="5734353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xmlns="" id="{8FD6D2AE-6F9F-46F3-A53A-E94D4CC913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94439" y="333375"/>
              <a:ext cx="6600825" cy="467451"/>
            </a:xfrm>
            <a:prstGeom prst="rect">
              <a:avLst/>
            </a:prstGeom>
          </p:spPr>
        </p:pic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109D4CD6-3A85-43CE-B2EC-8BA04A1362C8}"/>
                </a:ext>
              </a:extLst>
            </p:cNvPr>
            <p:cNvSpPr/>
            <p:nvPr/>
          </p:nvSpPr>
          <p:spPr>
            <a:xfrm>
              <a:off x="7017706" y="3066774"/>
              <a:ext cx="4191313" cy="20315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5" name="Rectángulo 24">
            <a:extLst>
              <a:ext uri="{FF2B5EF4-FFF2-40B4-BE49-F238E27FC236}">
                <a16:creationId xmlns:a16="http://schemas.microsoft.com/office/drawing/2014/main" xmlns="" id="{69613350-7D3A-414F-B9F1-C981BB82A55E}"/>
              </a:ext>
            </a:extLst>
          </p:cNvPr>
          <p:cNvSpPr/>
          <p:nvPr/>
        </p:nvSpPr>
        <p:spPr>
          <a:xfrm>
            <a:off x="111180" y="4011204"/>
            <a:ext cx="3860746" cy="1750404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xmlns="" id="{BAA1C054-FF7A-4F5E-8A49-78B5E163DB6C}"/>
              </a:ext>
            </a:extLst>
          </p:cNvPr>
          <p:cNvSpPr/>
          <p:nvPr/>
        </p:nvSpPr>
        <p:spPr>
          <a:xfrm>
            <a:off x="3200823" y="1543310"/>
            <a:ext cx="1371177" cy="382616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xmlns="" id="{DC4B6D19-4F3C-4F88-9EF3-FD7C5211BF44}"/>
              </a:ext>
            </a:extLst>
          </p:cNvPr>
          <p:cNvGrpSpPr/>
          <p:nvPr/>
        </p:nvGrpSpPr>
        <p:grpSpPr>
          <a:xfrm>
            <a:off x="3189094" y="2944623"/>
            <a:ext cx="8076669" cy="344282"/>
            <a:chOff x="3189094" y="2944623"/>
            <a:chExt cx="8076669" cy="344282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1DED03C7-D106-4B5D-A0C9-C015823171C6}"/>
                </a:ext>
              </a:extLst>
            </p:cNvPr>
            <p:cNvSpPr/>
            <p:nvPr/>
          </p:nvSpPr>
          <p:spPr>
            <a:xfrm>
              <a:off x="10475650" y="3085747"/>
              <a:ext cx="790113" cy="203158"/>
            </a:xfrm>
            <a:prstGeom prst="rect">
              <a:avLst/>
            </a:prstGeom>
            <a:noFill/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18FAB5A7-1570-4C1A-BBDA-F2244F954D67}"/>
                </a:ext>
              </a:extLst>
            </p:cNvPr>
            <p:cNvSpPr/>
            <p:nvPr/>
          </p:nvSpPr>
          <p:spPr>
            <a:xfrm>
              <a:off x="3189094" y="2944623"/>
              <a:ext cx="790113" cy="203158"/>
            </a:xfrm>
            <a:prstGeom prst="rect">
              <a:avLst/>
            </a:prstGeom>
            <a:noFill/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53243240-1DAA-4E30-BAA2-54266F3EEB2C}"/>
              </a:ext>
            </a:extLst>
          </p:cNvPr>
          <p:cNvGrpSpPr/>
          <p:nvPr/>
        </p:nvGrpSpPr>
        <p:grpSpPr>
          <a:xfrm>
            <a:off x="3183122" y="3078749"/>
            <a:ext cx="8897413" cy="592589"/>
            <a:chOff x="3183122" y="3078749"/>
            <a:chExt cx="8897413" cy="592589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32FC297A-7679-4339-8836-673715C720F9}"/>
                </a:ext>
              </a:extLst>
            </p:cNvPr>
            <p:cNvSpPr/>
            <p:nvPr/>
          </p:nvSpPr>
          <p:spPr>
            <a:xfrm>
              <a:off x="11290422" y="3078749"/>
              <a:ext cx="790113" cy="203158"/>
            </a:xfrm>
            <a:prstGeom prst="rect">
              <a:avLst/>
            </a:prstGeom>
            <a:noFill/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4C298AA0-5B92-4518-A490-77AAA9DE3FDB}"/>
                </a:ext>
              </a:extLst>
            </p:cNvPr>
            <p:cNvSpPr/>
            <p:nvPr/>
          </p:nvSpPr>
          <p:spPr>
            <a:xfrm>
              <a:off x="3183122" y="3468180"/>
              <a:ext cx="790113" cy="203158"/>
            </a:xfrm>
            <a:prstGeom prst="rect">
              <a:avLst/>
            </a:prstGeom>
            <a:noFill/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424264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6668</TotalTime>
  <Words>242</Words>
  <Application>Microsoft Office PowerPoint</Application>
  <PresentationFormat>Personalizado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Barrera Reyes</dc:creator>
  <cp:lastModifiedBy>CAPyDIF</cp:lastModifiedBy>
  <cp:revision>143</cp:revision>
  <dcterms:created xsi:type="dcterms:W3CDTF">2020-10-12T19:30:03Z</dcterms:created>
  <dcterms:modified xsi:type="dcterms:W3CDTF">2021-02-22T15:43:56Z</dcterms:modified>
</cp:coreProperties>
</file>